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84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81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9659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16" y="4549140"/>
            <a:ext cx="6327648" cy="29260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038" y="4512564"/>
            <a:ext cx="6327648" cy="28986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" y="3209544"/>
            <a:ext cx="13048488" cy="182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1823893"/>
            <a:ext cx="13048488" cy="142679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30"/>
              </a:lnSpc>
              <a:buNone/>
            </a:pPr>
            <a:r>
              <a:rPr lang="en-US" sz="338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                                              </a:t>
            </a:r>
            <a:r>
              <a:rPr lang="en-US" sz="48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Wireless Local Area Network </a:t>
            </a:r>
            <a:endParaRPr lang="en-US" sz="4800" b="1" dirty="0"/>
          </a:p>
        </p:txBody>
      </p:sp>
      <p:sp>
        <p:nvSpPr>
          <p:cNvPr id="8" name="Text 1"/>
          <p:cNvSpPr/>
          <p:nvPr/>
        </p:nvSpPr>
        <p:spPr>
          <a:xfrm>
            <a:off x="795528" y="3364992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</a:t>
            </a:r>
            <a:endParaRPr lang="en-US" sz="2450" dirty="0"/>
          </a:p>
        </p:txBody>
      </p:sp>
      <p:sp>
        <p:nvSpPr>
          <p:cNvPr id="9" name="Text 2"/>
          <p:cNvSpPr/>
          <p:nvPr/>
        </p:nvSpPr>
        <p:spPr>
          <a:xfrm>
            <a:off x="1609344" y="4590288"/>
            <a:ext cx="473659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Submitted By:</a:t>
            </a:r>
            <a:endParaRPr lang="en-US" sz="2230" dirty="0"/>
          </a:p>
        </p:txBody>
      </p:sp>
      <p:sp>
        <p:nvSpPr>
          <p:cNvPr id="10" name="Text 3"/>
          <p:cNvSpPr/>
          <p:nvPr/>
        </p:nvSpPr>
        <p:spPr>
          <a:xfrm>
            <a:off x="1609344" y="5193792"/>
            <a:ext cx="473659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b="1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Tanvir Islam</a:t>
            </a:r>
            <a:endParaRPr lang="en-US" b="1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b="1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ID: IT-21027</a:t>
            </a:r>
            <a:endParaRPr lang="en-US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b="1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Session: 2020–2021</a:t>
            </a:r>
            <a:endParaRPr lang="en-US" dirty="0"/>
          </a:p>
          <a:p>
            <a:pPr lvl="0"/>
            <a:r>
              <a:rPr lang="en-US" b="1" dirty="0">
                <a:latin typeface="Roboto Mono SemiBold"/>
                <a:ea typeface="Roboto Mono SemiBold"/>
                <a:cs typeface="Roboto Mono SemiBold"/>
                <a:sym typeface="Roboto Mono SemiBold"/>
              </a:rPr>
              <a:t>4th year,2nd semester</a:t>
            </a:r>
          </a:p>
        </p:txBody>
      </p:sp>
      <p:sp>
        <p:nvSpPr>
          <p:cNvPr id="11" name="Text 4"/>
          <p:cNvSpPr/>
          <p:nvPr/>
        </p:nvSpPr>
        <p:spPr>
          <a:xfrm>
            <a:off x="813816" y="7077456"/>
            <a:ext cx="6327648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endParaRPr lang="en-US" sz="980" dirty="0"/>
          </a:p>
        </p:txBody>
      </p:sp>
      <p:sp>
        <p:nvSpPr>
          <p:cNvPr id="12" name="Text 5"/>
          <p:cNvSpPr/>
          <p:nvPr/>
        </p:nvSpPr>
        <p:spPr>
          <a:xfrm>
            <a:off x="8302752" y="4590288"/>
            <a:ext cx="473659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Submitted To:</a:t>
            </a:r>
            <a:endParaRPr lang="en-US" sz="2230" dirty="0"/>
          </a:p>
        </p:txBody>
      </p:sp>
      <p:sp>
        <p:nvSpPr>
          <p:cNvPr id="13" name="Text 6"/>
          <p:cNvSpPr/>
          <p:nvPr/>
        </p:nvSpPr>
        <p:spPr>
          <a:xfrm>
            <a:off x="8302752" y="5193792"/>
            <a:ext cx="4736592" cy="1037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b="1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Dr. Md. Nazrul Islam</a:t>
            </a:r>
            <a:endParaRPr lang="en-US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b="1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Associate Professor</a:t>
            </a:r>
          </a:p>
          <a:p>
            <a:pPr>
              <a:lnSpc>
                <a:spcPts val="2230"/>
              </a:lnSpc>
            </a:pPr>
            <a:r>
              <a:rPr lang="en-US" b="1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Dept of ICT,  MBSTU</a:t>
            </a:r>
            <a:endParaRPr lang="en-US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b="1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</a:t>
            </a:r>
            <a:endParaRPr lang="en-US" dirty="0"/>
          </a:p>
        </p:txBody>
      </p:sp>
      <p:sp>
        <p:nvSpPr>
          <p:cNvPr id="14" name="Text 7"/>
          <p:cNvSpPr/>
          <p:nvPr/>
        </p:nvSpPr>
        <p:spPr>
          <a:xfrm>
            <a:off x="8302752" y="6016752"/>
            <a:ext cx="4736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pic>
        <p:nvPicPr>
          <p:cNvPr id="15" name="Google Shape;593;p55" title="MBSTU_logo_png.png">
            <a:extLst>
              <a:ext uri="{FF2B5EF4-FFF2-40B4-BE49-F238E27FC236}">
                <a16:creationId xmlns:a16="http://schemas.microsoft.com/office/drawing/2014/main" id="{3B52A493-28B1-097A-6CF8-4CA5A39AD2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816" y="1522278"/>
            <a:ext cx="1756125" cy="15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550408"/>
            <a:ext cx="6409944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291072"/>
            <a:ext cx="6409944" cy="5120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5550408"/>
            <a:ext cx="6409944" cy="5120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6291072"/>
            <a:ext cx="6409944" cy="5120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5632704"/>
            <a:ext cx="5678424" cy="5120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6364224"/>
            <a:ext cx="5678424" cy="5120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592" y="5632704"/>
            <a:ext cx="5678424" cy="5120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592" y="6364224"/>
            <a:ext cx="5678424" cy="51206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541264"/>
            <a:ext cx="548640" cy="54864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6272784"/>
            <a:ext cx="548640" cy="54864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5541264"/>
            <a:ext cx="548640" cy="5486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6272784"/>
            <a:ext cx="548640" cy="54864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376732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 Disadvantages &amp; Security Issues</a:t>
            </a:r>
            <a:endParaRPr lang="en-US" sz="4400" b="1" dirty="0"/>
          </a:p>
        </p:txBody>
      </p:sp>
      <p:sp>
        <p:nvSpPr>
          <p:cNvPr id="17" name="Text 1"/>
          <p:cNvSpPr/>
          <p:nvPr/>
        </p:nvSpPr>
        <p:spPr>
          <a:xfrm>
            <a:off x="795528" y="4727448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endParaRPr lang="en-US" sz="3570" dirty="0"/>
          </a:p>
        </p:txBody>
      </p:sp>
      <p:sp>
        <p:nvSpPr>
          <p:cNvPr id="18" name="Text 2"/>
          <p:cNvSpPr/>
          <p:nvPr/>
        </p:nvSpPr>
        <p:spPr>
          <a:xfrm>
            <a:off x="950976" y="5559552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670" dirty="0"/>
          </a:p>
        </p:txBody>
      </p:sp>
      <p:sp>
        <p:nvSpPr>
          <p:cNvPr id="19" name="Text 3"/>
          <p:cNvSpPr/>
          <p:nvPr/>
        </p:nvSpPr>
        <p:spPr>
          <a:xfrm>
            <a:off x="1536192" y="5632704"/>
            <a:ext cx="56784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Limited range</a:t>
            </a:r>
            <a:endParaRPr lang="en-US" sz="2000" dirty="0"/>
          </a:p>
        </p:txBody>
      </p:sp>
      <p:sp>
        <p:nvSpPr>
          <p:cNvPr id="20" name="Text 4"/>
          <p:cNvSpPr/>
          <p:nvPr/>
        </p:nvSpPr>
        <p:spPr>
          <a:xfrm>
            <a:off x="950976" y="630021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670" dirty="0"/>
          </a:p>
        </p:txBody>
      </p:sp>
      <p:sp>
        <p:nvSpPr>
          <p:cNvPr id="21" name="Text 5"/>
          <p:cNvSpPr/>
          <p:nvPr/>
        </p:nvSpPr>
        <p:spPr>
          <a:xfrm>
            <a:off x="1536192" y="6364224"/>
            <a:ext cx="56784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Signal interference (microwave, Bluetooth)</a:t>
            </a:r>
            <a:endParaRPr lang="en-US" sz="2000" dirty="0"/>
          </a:p>
        </p:txBody>
      </p:sp>
      <p:sp>
        <p:nvSpPr>
          <p:cNvPr id="22" name="Text 6"/>
          <p:cNvSpPr/>
          <p:nvPr/>
        </p:nvSpPr>
        <p:spPr>
          <a:xfrm>
            <a:off x="7589520" y="5559552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670" dirty="0"/>
          </a:p>
        </p:txBody>
      </p:sp>
      <p:sp>
        <p:nvSpPr>
          <p:cNvPr id="23" name="Text 7"/>
          <p:cNvSpPr/>
          <p:nvPr/>
        </p:nvSpPr>
        <p:spPr>
          <a:xfrm>
            <a:off x="7589520" y="630021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670" dirty="0"/>
          </a:p>
        </p:txBody>
      </p:sp>
      <p:sp>
        <p:nvSpPr>
          <p:cNvPr id="24" name="Text 8"/>
          <p:cNvSpPr/>
          <p:nvPr/>
        </p:nvSpPr>
        <p:spPr>
          <a:xfrm>
            <a:off x="8165592" y="5632704"/>
            <a:ext cx="56784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Slower than wired LAN</a:t>
            </a:r>
            <a:endParaRPr lang="en-US" sz="2000" dirty="0"/>
          </a:p>
        </p:txBody>
      </p:sp>
      <p:sp>
        <p:nvSpPr>
          <p:cNvPr id="25" name="Text 9"/>
          <p:cNvSpPr/>
          <p:nvPr/>
        </p:nvSpPr>
        <p:spPr>
          <a:xfrm>
            <a:off x="8165592" y="6364224"/>
            <a:ext cx="56784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Security risks — hacking, data theft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5239512"/>
            <a:ext cx="6446520" cy="8046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5239512"/>
            <a:ext cx="6446520" cy="80467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3749040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440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Disadvantages of WLAN</a:t>
            </a:r>
            <a:endParaRPr lang="en-US" sz="4400" dirty="0"/>
          </a:p>
        </p:txBody>
      </p:sp>
      <p:sp>
        <p:nvSpPr>
          <p:cNvPr id="7" name="Text 1"/>
          <p:cNvSpPr/>
          <p:nvPr/>
        </p:nvSpPr>
        <p:spPr>
          <a:xfrm>
            <a:off x="795528" y="4572000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40"/>
              </a:lnSpc>
              <a:buNone/>
            </a:pPr>
            <a:r>
              <a:rPr lang="en-US" sz="267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Extra Part: WLAN Security Methods</a:t>
            </a:r>
            <a:endParaRPr lang="en-US" sz="2670" dirty="0"/>
          </a:p>
        </p:txBody>
      </p:sp>
      <p:sp>
        <p:nvSpPr>
          <p:cNvPr id="8" name="Text 2"/>
          <p:cNvSpPr/>
          <p:nvPr/>
        </p:nvSpPr>
        <p:spPr>
          <a:xfrm>
            <a:off x="1042416" y="5495544"/>
            <a:ext cx="59253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WEP, WPA, WPA2, WPA3 encryption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795528" y="6272784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sp>
        <p:nvSpPr>
          <p:cNvPr id="10" name="Text 4"/>
          <p:cNvSpPr/>
          <p:nvPr/>
        </p:nvSpPr>
        <p:spPr>
          <a:xfrm>
            <a:off x="7671816" y="5495544"/>
            <a:ext cx="59253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Firewalls and MAC address filtering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" y="4233672"/>
            <a:ext cx="6492240" cy="9692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295740"/>
            <a:ext cx="6483096" cy="96789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6355080"/>
            <a:ext cx="6492240" cy="9692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776" y="4242816"/>
            <a:ext cx="6492240" cy="9692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928" y="5431536"/>
            <a:ext cx="6483104" cy="967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624" y="4491136"/>
            <a:ext cx="5590073" cy="27288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5943600"/>
            <a:ext cx="6181344" cy="16459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7004304"/>
            <a:ext cx="6181344" cy="1645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512" y="4882896"/>
            <a:ext cx="6181344" cy="16459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512" y="5943600"/>
            <a:ext cx="6181344" cy="16459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44" y="4370832"/>
            <a:ext cx="411480" cy="41148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44" y="5431536"/>
            <a:ext cx="411480" cy="41148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44" y="6492240"/>
            <a:ext cx="411480" cy="41148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7224" y="4370832"/>
            <a:ext cx="411480" cy="41148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7224" y="5431536"/>
            <a:ext cx="411480" cy="41148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795528" y="3264408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10. Applications of WLAN</a:t>
            </a:r>
            <a:endParaRPr lang="en-US" sz="4400" b="1" dirty="0"/>
          </a:p>
        </p:txBody>
      </p:sp>
      <p:sp>
        <p:nvSpPr>
          <p:cNvPr id="20" name="Text 1"/>
          <p:cNvSpPr/>
          <p:nvPr/>
        </p:nvSpPr>
        <p:spPr>
          <a:xfrm>
            <a:off x="795528" y="3794760"/>
            <a:ext cx="1304848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endParaRPr lang="en-US" sz="1960" dirty="0"/>
          </a:p>
        </p:txBody>
      </p:sp>
      <p:sp>
        <p:nvSpPr>
          <p:cNvPr id="21" name="Text 2"/>
          <p:cNvSpPr/>
          <p:nvPr/>
        </p:nvSpPr>
        <p:spPr>
          <a:xfrm>
            <a:off x="1069848" y="4453128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dirty="0"/>
          </a:p>
        </p:txBody>
      </p:sp>
      <p:sp>
        <p:nvSpPr>
          <p:cNvPr id="22" name="Text 3"/>
          <p:cNvSpPr/>
          <p:nvPr/>
        </p:nvSpPr>
        <p:spPr>
          <a:xfrm>
            <a:off x="941832" y="4764024"/>
            <a:ext cx="61813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endParaRPr lang="en-US" sz="2000" dirty="0"/>
          </a:p>
        </p:txBody>
      </p:sp>
      <p:sp>
        <p:nvSpPr>
          <p:cNvPr id="23" name="Text 4"/>
          <p:cNvSpPr/>
          <p:nvPr/>
        </p:nvSpPr>
        <p:spPr>
          <a:xfrm>
            <a:off x="1069848" y="5513832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b="1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b="1" dirty="0"/>
          </a:p>
        </p:txBody>
      </p:sp>
      <p:sp>
        <p:nvSpPr>
          <p:cNvPr id="24" name="Text 5"/>
          <p:cNvSpPr/>
          <p:nvPr/>
        </p:nvSpPr>
        <p:spPr>
          <a:xfrm>
            <a:off x="1563624" y="5295740"/>
            <a:ext cx="5559552" cy="8124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Hospitals &amp; Airports</a:t>
            </a:r>
            <a:endParaRPr lang="en-US" sz="2000" dirty="0"/>
          </a:p>
        </p:txBody>
      </p:sp>
      <p:sp>
        <p:nvSpPr>
          <p:cNvPr id="25" name="Text 6"/>
          <p:cNvSpPr/>
          <p:nvPr/>
        </p:nvSpPr>
        <p:spPr>
          <a:xfrm>
            <a:off x="1069848" y="6574536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b="1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b="1" dirty="0"/>
          </a:p>
        </p:txBody>
      </p:sp>
      <p:sp>
        <p:nvSpPr>
          <p:cNvPr id="26" name="Text 7"/>
          <p:cNvSpPr/>
          <p:nvPr/>
        </p:nvSpPr>
        <p:spPr>
          <a:xfrm>
            <a:off x="1563624" y="6355080"/>
            <a:ext cx="555955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IoT &amp; Industrial Automation</a:t>
            </a:r>
            <a:endParaRPr lang="en-US" sz="2000" dirty="0"/>
          </a:p>
        </p:txBody>
      </p:sp>
      <p:sp>
        <p:nvSpPr>
          <p:cNvPr id="27" name="Text 8"/>
          <p:cNvSpPr/>
          <p:nvPr/>
        </p:nvSpPr>
        <p:spPr>
          <a:xfrm>
            <a:off x="7653528" y="4453128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b="1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b="1" dirty="0"/>
          </a:p>
        </p:txBody>
      </p:sp>
      <p:sp>
        <p:nvSpPr>
          <p:cNvPr id="28" name="Text 9"/>
          <p:cNvSpPr/>
          <p:nvPr/>
        </p:nvSpPr>
        <p:spPr>
          <a:xfrm>
            <a:off x="8023860" y="4233672"/>
            <a:ext cx="5682996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Campus Networks</a:t>
            </a:r>
            <a:endParaRPr lang="en-US" sz="2000" dirty="0"/>
          </a:p>
        </p:txBody>
      </p:sp>
      <p:sp>
        <p:nvSpPr>
          <p:cNvPr id="29" name="Text 10"/>
          <p:cNvSpPr/>
          <p:nvPr/>
        </p:nvSpPr>
        <p:spPr>
          <a:xfrm>
            <a:off x="7653528" y="5513832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b="1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b="1" dirty="0"/>
          </a:p>
        </p:txBody>
      </p:sp>
      <p:sp>
        <p:nvSpPr>
          <p:cNvPr id="30" name="Text 11"/>
          <p:cNvSpPr/>
          <p:nvPr/>
        </p:nvSpPr>
        <p:spPr>
          <a:xfrm>
            <a:off x="8046720" y="5340096"/>
            <a:ext cx="5660136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Business Organizations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BFD075-D43A-49CC-0F4C-FF46EAC12D89}"/>
              </a:ext>
            </a:extLst>
          </p:cNvPr>
          <p:cNvSpPr txBox="1"/>
          <p:nvPr/>
        </p:nvSpPr>
        <p:spPr>
          <a:xfrm>
            <a:off x="1440180" y="4509801"/>
            <a:ext cx="5376672" cy="27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22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Home Wi-Fi &amp; Smart Homes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3547872"/>
            <a:ext cx="2276856" cy="1655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5394960"/>
            <a:ext cx="3520440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424" y="3547872"/>
            <a:ext cx="2276856" cy="16550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1864" y="5394960"/>
            <a:ext cx="3520440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6304" y="3547872"/>
            <a:ext cx="2276856" cy="165506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647688" y="1226634"/>
            <a:ext cx="7196328" cy="151656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80"/>
              </a:lnSpc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11. Future Developments in WLAN</a:t>
            </a:r>
            <a:endParaRPr lang="en-US" sz="4400" b="1" dirty="0"/>
          </a:p>
          <a:p>
            <a:pPr marL="0" indent="0" algn="l">
              <a:lnSpc>
                <a:spcPts val="5580"/>
              </a:lnSpc>
              <a:buNone/>
            </a:pPr>
            <a:endParaRPr lang="en-US" sz="4460" dirty="0"/>
          </a:p>
        </p:txBody>
      </p:sp>
      <p:sp>
        <p:nvSpPr>
          <p:cNvPr id="10" name="Text 1"/>
          <p:cNvSpPr/>
          <p:nvPr/>
        </p:nvSpPr>
        <p:spPr>
          <a:xfrm>
            <a:off x="6647688" y="2743200"/>
            <a:ext cx="719632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endParaRPr lang="en-US" sz="3570" dirty="0"/>
          </a:p>
        </p:txBody>
      </p:sp>
      <p:sp>
        <p:nvSpPr>
          <p:cNvPr id="11" name="Text 2"/>
          <p:cNvSpPr/>
          <p:nvPr/>
        </p:nvSpPr>
        <p:spPr>
          <a:xfrm>
            <a:off x="6894576" y="3813048"/>
            <a:ext cx="1764792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Wi-Fi 7 (802.11be) – ultra-high speed</a:t>
            </a:r>
            <a:endParaRPr lang="en-US" sz="1780" dirty="0"/>
          </a:p>
        </p:txBody>
      </p:sp>
      <p:sp>
        <p:nvSpPr>
          <p:cNvPr id="12" name="Text 3"/>
          <p:cNvSpPr/>
          <p:nvPr/>
        </p:nvSpPr>
        <p:spPr>
          <a:xfrm>
            <a:off x="6894576" y="5650992"/>
            <a:ext cx="299923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Improved AI-based signal optimization</a:t>
            </a:r>
            <a:endParaRPr lang="en-US" sz="1780" dirty="0"/>
          </a:p>
        </p:txBody>
      </p:sp>
      <p:sp>
        <p:nvSpPr>
          <p:cNvPr id="13" name="Text 4"/>
          <p:cNvSpPr/>
          <p:nvPr/>
        </p:nvSpPr>
        <p:spPr>
          <a:xfrm>
            <a:off x="9363456" y="3813048"/>
            <a:ext cx="176479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Integration with 5G networks</a:t>
            </a:r>
            <a:endParaRPr lang="en-US" sz="1780" dirty="0"/>
          </a:p>
        </p:txBody>
      </p:sp>
      <p:sp>
        <p:nvSpPr>
          <p:cNvPr id="14" name="Text 5"/>
          <p:cNvSpPr/>
          <p:nvPr/>
        </p:nvSpPr>
        <p:spPr>
          <a:xfrm>
            <a:off x="10597896" y="5650992"/>
            <a:ext cx="299923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Energy-efficient WLAN systems</a:t>
            </a:r>
            <a:endParaRPr lang="en-US" sz="1780" dirty="0"/>
          </a:p>
        </p:txBody>
      </p:sp>
      <p:sp>
        <p:nvSpPr>
          <p:cNvPr id="15" name="Text 6"/>
          <p:cNvSpPr/>
          <p:nvPr/>
        </p:nvSpPr>
        <p:spPr>
          <a:xfrm>
            <a:off x="11832336" y="3813048"/>
            <a:ext cx="1764792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IoT connectivity for billions of devices</a:t>
            </a:r>
            <a:endParaRPr lang="en-US" sz="17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51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3337560"/>
            <a:ext cx="3483864" cy="1563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5129784"/>
            <a:ext cx="3483864" cy="15636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52" y="3337560"/>
            <a:ext cx="3483864" cy="15636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52" y="5129784"/>
            <a:ext cx="3483864" cy="15636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3721608"/>
            <a:ext cx="3520440" cy="11978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5504688"/>
            <a:ext cx="3520440" cy="11978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1864" y="3721608"/>
            <a:ext cx="3520440" cy="11978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1864" y="5504688"/>
            <a:ext cx="3520440" cy="119786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3611880"/>
            <a:ext cx="3520440" cy="1463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5394960"/>
            <a:ext cx="3520440" cy="14630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1864" y="3611880"/>
            <a:ext cx="3520440" cy="1463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1864" y="5394960"/>
            <a:ext cx="3520440" cy="14630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6720" y="3337560"/>
            <a:ext cx="685800" cy="685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6720" y="5129784"/>
            <a:ext cx="6858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59184" y="3337560"/>
            <a:ext cx="685800" cy="685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59184" y="5129784"/>
            <a:ext cx="685800" cy="685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647688" y="1554480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12. Conclusion</a:t>
            </a:r>
            <a:endParaRPr lang="en-US" sz="4460" b="1" dirty="0"/>
          </a:p>
        </p:txBody>
      </p:sp>
      <p:sp>
        <p:nvSpPr>
          <p:cNvPr id="21" name="Text 1"/>
          <p:cNvSpPr/>
          <p:nvPr/>
        </p:nvSpPr>
        <p:spPr>
          <a:xfrm>
            <a:off x="6647688" y="2514600"/>
            <a:ext cx="719632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endParaRPr lang="en-US" sz="3570" dirty="0"/>
          </a:p>
        </p:txBody>
      </p:sp>
      <p:sp>
        <p:nvSpPr>
          <p:cNvPr id="22" name="Text 2"/>
          <p:cNvSpPr/>
          <p:nvPr/>
        </p:nvSpPr>
        <p:spPr>
          <a:xfrm>
            <a:off x="6894576" y="4087368"/>
            <a:ext cx="299923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WLAN revolutionized local networking</a:t>
            </a:r>
            <a:endParaRPr lang="en-US" sz="2000" dirty="0"/>
          </a:p>
        </p:txBody>
      </p:sp>
      <p:sp>
        <p:nvSpPr>
          <p:cNvPr id="23" name="Text 3"/>
          <p:cNvSpPr/>
          <p:nvPr/>
        </p:nvSpPr>
        <p:spPr>
          <a:xfrm>
            <a:off x="8311896" y="348386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140" dirty="0"/>
          </a:p>
        </p:txBody>
      </p:sp>
      <p:sp>
        <p:nvSpPr>
          <p:cNvPr id="24" name="Text 4"/>
          <p:cNvSpPr/>
          <p:nvPr/>
        </p:nvSpPr>
        <p:spPr>
          <a:xfrm>
            <a:off x="6894576" y="5879592"/>
            <a:ext cx="299923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Balances mobility, cost, and performance</a:t>
            </a:r>
            <a:endParaRPr lang="en-US" sz="2000" dirty="0"/>
          </a:p>
        </p:txBody>
      </p:sp>
      <p:sp>
        <p:nvSpPr>
          <p:cNvPr id="25" name="Text 5"/>
          <p:cNvSpPr/>
          <p:nvPr/>
        </p:nvSpPr>
        <p:spPr>
          <a:xfrm>
            <a:off x="8311896" y="527608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140" dirty="0"/>
          </a:p>
        </p:txBody>
      </p:sp>
      <p:sp>
        <p:nvSpPr>
          <p:cNvPr id="26" name="Text 6"/>
          <p:cNvSpPr/>
          <p:nvPr/>
        </p:nvSpPr>
        <p:spPr>
          <a:xfrm>
            <a:off x="10597896" y="4087368"/>
            <a:ext cx="299923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Enables seamless, wireless communication</a:t>
            </a:r>
            <a:endParaRPr lang="en-US" sz="2000" dirty="0"/>
          </a:p>
        </p:txBody>
      </p:sp>
      <p:sp>
        <p:nvSpPr>
          <p:cNvPr id="27" name="Text 7"/>
          <p:cNvSpPr/>
          <p:nvPr/>
        </p:nvSpPr>
        <p:spPr>
          <a:xfrm>
            <a:off x="10597896" y="5879592"/>
            <a:ext cx="299923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Plays a key role in smart technology</a:t>
            </a:r>
            <a:endParaRPr lang="en-US" sz="2000" dirty="0"/>
          </a:p>
        </p:txBody>
      </p:sp>
      <p:sp>
        <p:nvSpPr>
          <p:cNvPr id="28" name="Text 8"/>
          <p:cNvSpPr/>
          <p:nvPr/>
        </p:nvSpPr>
        <p:spPr>
          <a:xfrm>
            <a:off x="12015216" y="348386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140" dirty="0"/>
          </a:p>
        </p:txBody>
      </p:sp>
      <p:sp>
        <p:nvSpPr>
          <p:cNvPr id="29" name="Text 9"/>
          <p:cNvSpPr/>
          <p:nvPr/>
        </p:nvSpPr>
        <p:spPr>
          <a:xfrm>
            <a:off x="12015216" y="527608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1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151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96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9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11151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267919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4400" b="1" dirty="0"/>
          </a:p>
        </p:txBody>
      </p:sp>
      <p:sp>
        <p:nvSpPr>
          <p:cNvPr id="5" name="Text 1"/>
          <p:cNvSpPr/>
          <p:nvPr/>
        </p:nvSpPr>
        <p:spPr>
          <a:xfrm>
            <a:off x="6647688" y="3639312"/>
            <a:ext cx="719632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 is WLAN?</a:t>
            </a:r>
            <a:endParaRPr lang="en-US" sz="3570" b="1" dirty="0"/>
          </a:p>
        </p:txBody>
      </p:sp>
      <p:sp>
        <p:nvSpPr>
          <p:cNvPr id="6" name="Text 2"/>
          <p:cNvSpPr/>
          <p:nvPr/>
        </p:nvSpPr>
        <p:spPr>
          <a:xfrm>
            <a:off x="6647688" y="4462272"/>
            <a:ext cx="719632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Local Area Network without physical cables.  Uses radio waves to transmit data. Covers a limited area — home, office, or campus. Devices can move freely while staying connected.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3483864"/>
            <a:ext cx="4233672" cy="15727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5257800"/>
            <a:ext cx="6446520" cy="12893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936" y="3483864"/>
            <a:ext cx="4233672" cy="15727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5257800"/>
            <a:ext cx="6446520" cy="128930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632" y="3483864"/>
            <a:ext cx="4233672" cy="15727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171907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Historical Background</a:t>
            </a:r>
            <a:endParaRPr lang="en-US" sz="4400" b="1" dirty="0"/>
          </a:p>
        </p:txBody>
      </p:sp>
      <p:sp>
        <p:nvSpPr>
          <p:cNvPr id="10" name="Text 1"/>
          <p:cNvSpPr/>
          <p:nvPr/>
        </p:nvSpPr>
        <p:spPr>
          <a:xfrm>
            <a:off x="795528" y="2679192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endParaRPr lang="en-US" sz="3570" dirty="0"/>
          </a:p>
        </p:txBody>
      </p:sp>
      <p:sp>
        <p:nvSpPr>
          <p:cNvPr id="11" name="Text 2"/>
          <p:cNvSpPr/>
          <p:nvPr/>
        </p:nvSpPr>
        <p:spPr>
          <a:xfrm>
            <a:off x="1042416" y="3739896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1970s</a:t>
            </a:r>
            <a:endParaRPr lang="en-US" sz="2230" dirty="0"/>
          </a:p>
        </p:txBody>
      </p:sp>
      <p:sp>
        <p:nvSpPr>
          <p:cNvPr id="12" name="Text 3"/>
          <p:cNvSpPr/>
          <p:nvPr/>
        </p:nvSpPr>
        <p:spPr>
          <a:xfrm>
            <a:off x="1042416" y="4233672"/>
            <a:ext cx="372160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First experiments with wireless networking</a:t>
            </a:r>
            <a:endParaRPr lang="en-US" sz="2000" dirty="0"/>
          </a:p>
        </p:txBody>
      </p:sp>
      <p:sp>
        <p:nvSpPr>
          <p:cNvPr id="13" name="Text 4"/>
          <p:cNvSpPr/>
          <p:nvPr/>
        </p:nvSpPr>
        <p:spPr>
          <a:xfrm>
            <a:off x="1042416" y="5513832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2000s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1042416" y="5998464"/>
            <a:ext cx="59253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WLAN became popular in homes &amp; offices</a:t>
            </a:r>
            <a:endParaRPr lang="en-US" sz="2000" dirty="0"/>
          </a:p>
        </p:txBody>
      </p:sp>
      <p:sp>
        <p:nvSpPr>
          <p:cNvPr id="15" name="Text 6"/>
          <p:cNvSpPr/>
          <p:nvPr/>
        </p:nvSpPr>
        <p:spPr>
          <a:xfrm>
            <a:off x="5458968" y="3739896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1997</a:t>
            </a:r>
            <a:endParaRPr lang="en-US" sz="2230" dirty="0"/>
          </a:p>
        </p:txBody>
      </p:sp>
      <p:sp>
        <p:nvSpPr>
          <p:cNvPr id="16" name="Text 7"/>
          <p:cNvSpPr/>
          <p:nvPr/>
        </p:nvSpPr>
        <p:spPr>
          <a:xfrm>
            <a:off x="5458968" y="4233672"/>
            <a:ext cx="372160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IEEE introduced 802.11 standard</a:t>
            </a:r>
            <a:endParaRPr lang="en-US" sz="2000" dirty="0"/>
          </a:p>
        </p:txBody>
      </p:sp>
      <p:sp>
        <p:nvSpPr>
          <p:cNvPr id="17" name="Text 8"/>
          <p:cNvSpPr/>
          <p:nvPr/>
        </p:nvSpPr>
        <p:spPr>
          <a:xfrm>
            <a:off x="7671816" y="5513832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2020+</a:t>
            </a:r>
            <a:endParaRPr lang="en-US" sz="2230" dirty="0"/>
          </a:p>
        </p:txBody>
      </p:sp>
      <p:sp>
        <p:nvSpPr>
          <p:cNvPr id="18" name="Text 9"/>
          <p:cNvSpPr/>
          <p:nvPr/>
        </p:nvSpPr>
        <p:spPr>
          <a:xfrm>
            <a:off x="7671816" y="5998464"/>
            <a:ext cx="59253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Wi-Fi 6 and 6E offer multi-gigabit speeds</a:t>
            </a:r>
            <a:endParaRPr lang="en-US" sz="2000" dirty="0"/>
          </a:p>
        </p:txBody>
      </p:sp>
      <p:sp>
        <p:nvSpPr>
          <p:cNvPr id="19" name="Text 10"/>
          <p:cNvSpPr/>
          <p:nvPr/>
        </p:nvSpPr>
        <p:spPr>
          <a:xfrm>
            <a:off x="9884664" y="3739896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1999</a:t>
            </a:r>
            <a:endParaRPr lang="en-US" sz="2230" dirty="0"/>
          </a:p>
        </p:txBody>
      </p:sp>
      <p:sp>
        <p:nvSpPr>
          <p:cNvPr id="20" name="Text 11"/>
          <p:cNvSpPr/>
          <p:nvPr/>
        </p:nvSpPr>
        <p:spPr>
          <a:xfrm>
            <a:off x="9884664" y="4233672"/>
            <a:ext cx="372160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Wi-Fi Alliance formed to certify devices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18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606040"/>
            <a:ext cx="3959352" cy="1892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749304"/>
            <a:ext cx="3959352" cy="1892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6" y="2606040"/>
            <a:ext cx="3959352" cy="1892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6" y="4681728"/>
            <a:ext cx="3959352" cy="18928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128" y="3712464"/>
            <a:ext cx="3474720" cy="5394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128" y="5788152"/>
            <a:ext cx="3474720" cy="53949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360" y="3712464"/>
            <a:ext cx="3474720" cy="53949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360" y="5788152"/>
            <a:ext cx="3474720" cy="53949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84" y="2834640"/>
            <a:ext cx="676656" cy="67665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84" y="4919472"/>
            <a:ext cx="676656" cy="67665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7216" y="2834640"/>
            <a:ext cx="676656" cy="67665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7216" y="4919472"/>
            <a:ext cx="676656" cy="676656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923544"/>
            <a:ext cx="8074152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Working Principle of WLAN</a:t>
            </a:r>
            <a:endParaRPr lang="en-US" sz="4400" b="1" dirty="0"/>
          </a:p>
          <a:p>
            <a:pPr marL="0" indent="0" algn="l">
              <a:lnSpc>
                <a:spcPts val="5300"/>
              </a:lnSpc>
              <a:buNone/>
            </a:pPr>
            <a:endParaRPr lang="en-US" sz="4240" dirty="0"/>
          </a:p>
        </p:txBody>
      </p:sp>
      <p:sp>
        <p:nvSpPr>
          <p:cNvPr id="17" name="Text 1"/>
          <p:cNvSpPr/>
          <p:nvPr/>
        </p:nvSpPr>
        <p:spPr>
          <a:xfrm>
            <a:off x="795528" y="1837944"/>
            <a:ext cx="8074152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endParaRPr lang="en-US" sz="3390" dirty="0"/>
          </a:p>
        </p:txBody>
      </p:sp>
      <p:sp>
        <p:nvSpPr>
          <p:cNvPr id="18" name="Text 2"/>
          <p:cNvSpPr/>
          <p:nvPr/>
        </p:nvSpPr>
        <p:spPr>
          <a:xfrm>
            <a:off x="1261872" y="2962656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40"/>
              </a:lnSpc>
              <a:buNone/>
            </a:pPr>
            <a:r>
              <a:rPr lang="en-US" sz="229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90" dirty="0"/>
          </a:p>
        </p:txBody>
      </p:sp>
      <p:sp>
        <p:nvSpPr>
          <p:cNvPr id="19" name="Text 3"/>
          <p:cNvSpPr/>
          <p:nvPr/>
        </p:nvSpPr>
        <p:spPr>
          <a:xfrm>
            <a:off x="1024128" y="3712464"/>
            <a:ext cx="3474720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Devices send and receive data via Access Point (AP)</a:t>
            </a:r>
            <a:endParaRPr lang="en-US" sz="2000" dirty="0"/>
          </a:p>
        </p:txBody>
      </p:sp>
      <p:sp>
        <p:nvSpPr>
          <p:cNvPr id="20" name="Text 4"/>
          <p:cNvSpPr/>
          <p:nvPr/>
        </p:nvSpPr>
        <p:spPr>
          <a:xfrm>
            <a:off x="1261872" y="503834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40"/>
              </a:lnSpc>
              <a:buNone/>
            </a:pPr>
            <a:r>
              <a:rPr lang="en-US" sz="229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90" dirty="0"/>
          </a:p>
        </p:txBody>
      </p:sp>
      <p:sp>
        <p:nvSpPr>
          <p:cNvPr id="21" name="Text 5"/>
          <p:cNvSpPr/>
          <p:nvPr/>
        </p:nvSpPr>
        <p:spPr>
          <a:xfrm>
            <a:off x="1024128" y="5788152"/>
            <a:ext cx="3474720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Router connects WLAN to the Internet</a:t>
            </a:r>
            <a:endParaRPr lang="en-US" sz="2000" dirty="0"/>
          </a:p>
        </p:txBody>
      </p:sp>
      <p:sp>
        <p:nvSpPr>
          <p:cNvPr id="22" name="Text 6"/>
          <p:cNvSpPr/>
          <p:nvPr/>
        </p:nvSpPr>
        <p:spPr>
          <a:xfrm>
            <a:off x="5404104" y="2962656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40"/>
              </a:lnSpc>
              <a:buNone/>
            </a:pPr>
            <a:r>
              <a:rPr lang="en-US" sz="229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90" dirty="0"/>
          </a:p>
        </p:txBody>
      </p:sp>
      <p:sp>
        <p:nvSpPr>
          <p:cNvPr id="23" name="Text 7"/>
          <p:cNvSpPr/>
          <p:nvPr/>
        </p:nvSpPr>
        <p:spPr>
          <a:xfrm>
            <a:off x="5166360" y="3712464"/>
            <a:ext cx="3474720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Communication happens over radio frequencies (2.4 or 5 GHz)</a:t>
            </a:r>
            <a:endParaRPr lang="en-US" sz="2000" dirty="0"/>
          </a:p>
        </p:txBody>
      </p:sp>
      <p:sp>
        <p:nvSpPr>
          <p:cNvPr id="24" name="Text 8"/>
          <p:cNvSpPr/>
          <p:nvPr/>
        </p:nvSpPr>
        <p:spPr>
          <a:xfrm>
            <a:off x="9379512" y="6803136"/>
            <a:ext cx="5230369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b="1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Diagram: Router in center → devices connected wirelessly</a:t>
            </a:r>
            <a:endParaRPr lang="en-US" sz="1690" b="1" dirty="0"/>
          </a:p>
        </p:txBody>
      </p:sp>
      <p:sp>
        <p:nvSpPr>
          <p:cNvPr id="25" name="Text 9"/>
          <p:cNvSpPr/>
          <p:nvPr/>
        </p:nvSpPr>
        <p:spPr>
          <a:xfrm>
            <a:off x="5404104" y="503834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40"/>
              </a:lnSpc>
              <a:buNone/>
            </a:pPr>
            <a:r>
              <a:rPr lang="en-US" sz="229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90" dirty="0"/>
          </a:p>
        </p:txBody>
      </p:sp>
      <p:sp>
        <p:nvSpPr>
          <p:cNvPr id="26" name="Text 10"/>
          <p:cNvSpPr/>
          <p:nvPr/>
        </p:nvSpPr>
        <p:spPr>
          <a:xfrm>
            <a:off x="5166360" y="5788152"/>
            <a:ext cx="3474720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packets are transmitted using protocols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716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50" y="3154680"/>
            <a:ext cx="3520440" cy="1645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4974336"/>
            <a:ext cx="3520440" cy="19293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1864" y="3136392"/>
            <a:ext cx="3520440" cy="1645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1864" y="4974336"/>
            <a:ext cx="3520440" cy="192938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665976" y="1372380"/>
            <a:ext cx="7196328" cy="140661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80"/>
              </a:lnSpc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Architecture of WLAN</a:t>
            </a:r>
            <a:endParaRPr lang="en-US" sz="4400" b="1" dirty="0"/>
          </a:p>
          <a:p>
            <a:pPr marL="0" indent="0" algn="l">
              <a:lnSpc>
                <a:spcPts val="5580"/>
              </a:lnSpc>
              <a:buNone/>
            </a:pP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6647688" y="2322576"/>
            <a:ext cx="719632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endParaRPr lang="en-US" sz="3570" dirty="0"/>
          </a:p>
        </p:txBody>
      </p:sp>
      <p:sp>
        <p:nvSpPr>
          <p:cNvPr id="10" name="Text 2"/>
          <p:cNvSpPr/>
          <p:nvPr/>
        </p:nvSpPr>
        <p:spPr>
          <a:xfrm>
            <a:off x="6894576" y="3392424"/>
            <a:ext cx="299923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Basic Service Set (BSS)</a:t>
            </a:r>
            <a:endParaRPr lang="en-US" sz="2230" dirty="0"/>
          </a:p>
        </p:txBody>
      </p:sp>
      <p:sp>
        <p:nvSpPr>
          <p:cNvPr id="11" name="Text 3"/>
          <p:cNvSpPr/>
          <p:nvPr/>
        </p:nvSpPr>
        <p:spPr>
          <a:xfrm>
            <a:off x="6894576" y="4233672"/>
            <a:ext cx="299923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One AP and clients</a:t>
            </a:r>
            <a:endParaRPr lang="en-US" sz="2000" dirty="0"/>
          </a:p>
        </p:txBody>
      </p:sp>
      <p:sp>
        <p:nvSpPr>
          <p:cNvPr id="12" name="Text 4"/>
          <p:cNvSpPr/>
          <p:nvPr/>
        </p:nvSpPr>
        <p:spPr>
          <a:xfrm>
            <a:off x="6894576" y="5230368"/>
            <a:ext cx="299923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Distribution System (DS)</a:t>
            </a:r>
            <a:endParaRPr lang="en-US" sz="2230" dirty="0"/>
          </a:p>
        </p:txBody>
      </p:sp>
      <p:sp>
        <p:nvSpPr>
          <p:cNvPr id="13" name="Text 5"/>
          <p:cNvSpPr/>
          <p:nvPr/>
        </p:nvSpPr>
        <p:spPr>
          <a:xfrm>
            <a:off x="6894576" y="6071616"/>
            <a:ext cx="299923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Connects multiple BSS together</a:t>
            </a: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10597896" y="3392424"/>
            <a:ext cx="299923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Extended Service Set (ESS)</a:t>
            </a:r>
            <a:endParaRPr lang="en-US" sz="2230" dirty="0"/>
          </a:p>
        </p:txBody>
      </p:sp>
      <p:sp>
        <p:nvSpPr>
          <p:cNvPr id="15" name="Text 7"/>
          <p:cNvSpPr/>
          <p:nvPr/>
        </p:nvSpPr>
        <p:spPr>
          <a:xfrm>
            <a:off x="10597896" y="4233672"/>
            <a:ext cx="299923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Multiple APs connected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10597896" y="5230368"/>
            <a:ext cx="299923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Stations (STA)</a:t>
            </a:r>
            <a:endParaRPr lang="en-US" sz="2230" dirty="0"/>
          </a:p>
        </p:txBody>
      </p:sp>
      <p:sp>
        <p:nvSpPr>
          <p:cNvPr id="17" name="Text 9"/>
          <p:cNvSpPr/>
          <p:nvPr/>
        </p:nvSpPr>
        <p:spPr>
          <a:xfrm>
            <a:off x="10597896" y="5715000"/>
            <a:ext cx="299923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All wireless devices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453128"/>
            <a:ext cx="6455664" cy="8412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440680"/>
            <a:ext cx="6455664" cy="8412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428232"/>
            <a:ext cx="6455664" cy="8412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496" y="4453128"/>
            <a:ext cx="6455664" cy="8412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496" y="5440680"/>
            <a:ext cx="6455664" cy="8412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700016"/>
            <a:ext cx="6483096" cy="6126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5687568"/>
            <a:ext cx="6483096" cy="6126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6675120"/>
            <a:ext cx="6483096" cy="6126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208" y="4700016"/>
            <a:ext cx="6483096" cy="6126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208" y="5687568"/>
            <a:ext cx="6483096" cy="6126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626864"/>
            <a:ext cx="6483096" cy="10972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614416"/>
            <a:ext cx="6483096" cy="10972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6601968"/>
            <a:ext cx="6483096" cy="10972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208" y="4626864"/>
            <a:ext cx="6483096" cy="10972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208" y="5614416"/>
            <a:ext cx="6483096" cy="10972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3904" y="4453128"/>
            <a:ext cx="448056" cy="448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3904" y="5440680"/>
            <a:ext cx="448056" cy="44805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3904" y="6428232"/>
            <a:ext cx="448056" cy="44805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6728" y="4453128"/>
            <a:ext cx="448056" cy="44805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6728" y="5440680"/>
            <a:ext cx="448056" cy="448056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795528" y="3291840"/>
            <a:ext cx="13048488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620"/>
              </a:lnSpc>
              <a:buNone/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Components of WLAN</a:t>
            </a:r>
            <a:endParaRPr lang="en-US" sz="4400" b="1" dirty="0"/>
          </a:p>
        </p:txBody>
      </p:sp>
      <p:sp>
        <p:nvSpPr>
          <p:cNvPr id="25" name="Text 1"/>
          <p:cNvSpPr/>
          <p:nvPr/>
        </p:nvSpPr>
        <p:spPr>
          <a:xfrm>
            <a:off x="795528" y="3922776"/>
            <a:ext cx="130484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26" name="Text 2"/>
          <p:cNvSpPr/>
          <p:nvPr/>
        </p:nvSpPr>
        <p:spPr>
          <a:xfrm>
            <a:off x="960120" y="4946904"/>
            <a:ext cx="612648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Access Point (AP) – creates wireless signal</a:t>
            </a:r>
            <a:endParaRPr lang="en-US" sz="2000" dirty="0"/>
          </a:p>
        </p:txBody>
      </p:sp>
      <p:sp>
        <p:nvSpPr>
          <p:cNvPr id="27" name="Text 3"/>
          <p:cNvSpPr/>
          <p:nvPr/>
        </p:nvSpPr>
        <p:spPr>
          <a:xfrm>
            <a:off x="960120" y="5934456"/>
            <a:ext cx="612648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Router – provides network connectivity</a:t>
            </a:r>
            <a:endParaRPr lang="en-US" sz="2000" dirty="0"/>
          </a:p>
        </p:txBody>
      </p:sp>
      <p:sp>
        <p:nvSpPr>
          <p:cNvPr id="28" name="Text 4"/>
          <p:cNvSpPr/>
          <p:nvPr/>
        </p:nvSpPr>
        <p:spPr>
          <a:xfrm>
            <a:off x="3968496" y="4553712"/>
            <a:ext cx="10972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9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390" dirty="0"/>
          </a:p>
        </p:txBody>
      </p:sp>
      <p:sp>
        <p:nvSpPr>
          <p:cNvPr id="29" name="Text 5"/>
          <p:cNvSpPr/>
          <p:nvPr/>
        </p:nvSpPr>
        <p:spPr>
          <a:xfrm>
            <a:off x="3968496" y="5541264"/>
            <a:ext cx="10972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9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390" dirty="0"/>
          </a:p>
        </p:txBody>
      </p:sp>
      <p:sp>
        <p:nvSpPr>
          <p:cNvPr id="30" name="Text 6"/>
          <p:cNvSpPr/>
          <p:nvPr/>
        </p:nvSpPr>
        <p:spPr>
          <a:xfrm>
            <a:off x="960120" y="6922008"/>
            <a:ext cx="612648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Antenna – transmits and receives signals</a:t>
            </a:r>
            <a:endParaRPr lang="en-US" sz="2000" dirty="0"/>
          </a:p>
        </p:txBody>
      </p:sp>
      <p:sp>
        <p:nvSpPr>
          <p:cNvPr id="31" name="Text 7"/>
          <p:cNvSpPr/>
          <p:nvPr/>
        </p:nvSpPr>
        <p:spPr>
          <a:xfrm>
            <a:off x="3968496" y="6528816"/>
            <a:ext cx="10972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9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390" dirty="0"/>
          </a:p>
        </p:txBody>
      </p:sp>
      <p:sp>
        <p:nvSpPr>
          <p:cNvPr id="32" name="Text 8"/>
          <p:cNvSpPr/>
          <p:nvPr/>
        </p:nvSpPr>
        <p:spPr>
          <a:xfrm>
            <a:off x="7552944" y="4946904"/>
            <a:ext cx="612648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Wireless Adapter – built into devices</a:t>
            </a:r>
            <a:endParaRPr lang="en-US" sz="2000" dirty="0"/>
          </a:p>
        </p:txBody>
      </p:sp>
      <p:sp>
        <p:nvSpPr>
          <p:cNvPr id="33" name="Text 9"/>
          <p:cNvSpPr/>
          <p:nvPr/>
        </p:nvSpPr>
        <p:spPr>
          <a:xfrm>
            <a:off x="7552944" y="5934456"/>
            <a:ext cx="612648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SSID – network name</a:t>
            </a:r>
            <a:endParaRPr lang="en-US" sz="2000" dirty="0"/>
          </a:p>
        </p:txBody>
      </p:sp>
      <p:sp>
        <p:nvSpPr>
          <p:cNvPr id="34" name="Text 10"/>
          <p:cNvSpPr/>
          <p:nvPr/>
        </p:nvSpPr>
        <p:spPr>
          <a:xfrm>
            <a:off x="10561320" y="4553712"/>
            <a:ext cx="10972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9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390" dirty="0"/>
          </a:p>
        </p:txBody>
      </p:sp>
      <p:sp>
        <p:nvSpPr>
          <p:cNvPr id="35" name="Text 11"/>
          <p:cNvSpPr/>
          <p:nvPr/>
        </p:nvSpPr>
        <p:spPr>
          <a:xfrm>
            <a:off x="10561320" y="5541264"/>
            <a:ext cx="10972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9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39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128" y="2944368"/>
            <a:ext cx="7114032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128" y="4352544"/>
            <a:ext cx="7114032" cy="1234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128" y="5769864"/>
            <a:ext cx="7114032" cy="12344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2944368"/>
            <a:ext cx="146304" cy="12344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4352544"/>
            <a:ext cx="146304" cy="12344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5769864"/>
            <a:ext cx="146304" cy="123444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289289" y="814039"/>
            <a:ext cx="8251902" cy="136223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Types of WLAN Operation Modes</a:t>
            </a:r>
            <a:endParaRPr lang="en-US" sz="4400" b="1" dirty="0"/>
          </a:p>
          <a:p>
            <a:pPr marL="0" indent="0" algn="l">
              <a:lnSpc>
                <a:spcPts val="5300"/>
              </a:lnSpc>
              <a:buNone/>
            </a:pPr>
            <a:endParaRPr lang="en-US" sz="4240" dirty="0"/>
          </a:p>
        </p:txBody>
      </p:sp>
      <p:sp>
        <p:nvSpPr>
          <p:cNvPr id="11" name="Text 1"/>
          <p:cNvSpPr/>
          <p:nvPr/>
        </p:nvSpPr>
        <p:spPr>
          <a:xfrm>
            <a:off x="6647688" y="2176272"/>
            <a:ext cx="7196328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endParaRPr lang="en-US" sz="3390" dirty="0"/>
          </a:p>
        </p:txBody>
      </p:sp>
      <p:sp>
        <p:nvSpPr>
          <p:cNvPr id="12" name="Text 2"/>
          <p:cNvSpPr/>
          <p:nvPr/>
        </p:nvSpPr>
        <p:spPr>
          <a:xfrm>
            <a:off x="6976872" y="3191256"/>
            <a:ext cx="663854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Infrastructure Mode</a:t>
            </a:r>
            <a:endParaRPr lang="en-US" sz="2120" dirty="0"/>
          </a:p>
        </p:txBody>
      </p:sp>
      <p:sp>
        <p:nvSpPr>
          <p:cNvPr id="13" name="Text 3"/>
          <p:cNvSpPr/>
          <p:nvPr/>
        </p:nvSpPr>
        <p:spPr>
          <a:xfrm>
            <a:off x="6976872" y="3657600"/>
            <a:ext cx="66385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Devices connect via AP</a:t>
            </a:r>
            <a:endParaRPr lang="en-US" sz="1690" dirty="0"/>
          </a:p>
        </p:txBody>
      </p:sp>
      <p:sp>
        <p:nvSpPr>
          <p:cNvPr id="14" name="Text 4"/>
          <p:cNvSpPr/>
          <p:nvPr/>
        </p:nvSpPr>
        <p:spPr>
          <a:xfrm>
            <a:off x="6976872" y="4599432"/>
            <a:ext cx="663854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Ad-hoc Mode</a:t>
            </a:r>
            <a:endParaRPr lang="en-US" sz="2120" dirty="0"/>
          </a:p>
        </p:txBody>
      </p:sp>
      <p:sp>
        <p:nvSpPr>
          <p:cNvPr id="15" name="Text 5"/>
          <p:cNvSpPr/>
          <p:nvPr/>
        </p:nvSpPr>
        <p:spPr>
          <a:xfrm>
            <a:off x="6976872" y="5065776"/>
            <a:ext cx="66385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Devices connect directly (peer-to-peer)</a:t>
            </a:r>
            <a:endParaRPr lang="en-US" sz="1690" dirty="0"/>
          </a:p>
        </p:txBody>
      </p:sp>
      <p:sp>
        <p:nvSpPr>
          <p:cNvPr id="16" name="Text 6"/>
          <p:cNvSpPr/>
          <p:nvPr/>
        </p:nvSpPr>
        <p:spPr>
          <a:xfrm>
            <a:off x="6976872" y="6016752"/>
            <a:ext cx="663854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Hybrid Mode</a:t>
            </a:r>
            <a:endParaRPr lang="en-US" sz="2120" dirty="0"/>
          </a:p>
        </p:txBody>
      </p:sp>
      <p:sp>
        <p:nvSpPr>
          <p:cNvPr id="17" name="Text 7"/>
          <p:cNvSpPr/>
          <p:nvPr/>
        </p:nvSpPr>
        <p:spPr>
          <a:xfrm>
            <a:off x="6976872" y="6473952"/>
            <a:ext cx="66385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Combination of both</a:t>
            </a:r>
            <a:endParaRPr lang="en-US" sz="169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95528" y="2907792"/>
          <a:ext cx="13075920" cy="4224528"/>
        </p:xfrm>
        <a:graphic>
          <a:graphicData uri="http://schemas.openxmlformats.org/drawingml/2006/table">
            <a:tbl>
              <a:tblPr/>
              <a:tblGrid>
                <a:gridCol w="261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5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0070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Standard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5AB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0070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Frequency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5AB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0070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Max Speed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5AB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0070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Introduced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5AB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0070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Common Name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5A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802.11a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5 GHz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54 Mbps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1999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Wi-Fi 1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802.11b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2.4 GHz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11 Mbps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1999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Wi-Fi 2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802.11g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2.4 GHz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54 Mbps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2003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Wi-Fi 3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802.11n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Dual Band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600 Mbps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2009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Wi-Fi 4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802.11ac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5 GHz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 Gbps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2013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Wi-Fi 5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802.11ax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Dual Band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10 Gbps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2019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Wi-Fi 6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11556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IEEE 802.11 Standards</a:t>
            </a:r>
            <a:endParaRPr lang="en-US" sz="4400" b="1" dirty="0"/>
          </a:p>
        </p:txBody>
      </p:sp>
      <p:sp>
        <p:nvSpPr>
          <p:cNvPr id="5" name="Text 1"/>
          <p:cNvSpPr/>
          <p:nvPr/>
        </p:nvSpPr>
        <p:spPr>
          <a:xfrm>
            <a:off x="795528" y="2084832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endParaRPr lang="en-US" sz="357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5605272"/>
            <a:ext cx="2487168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56" y="5605272"/>
            <a:ext cx="2487168" cy="1143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760" y="5605272"/>
            <a:ext cx="2487168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520" y="5605272"/>
            <a:ext cx="2487168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4280" y="5605272"/>
            <a:ext cx="2487168" cy="1143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4517136"/>
            <a:ext cx="13048488" cy="457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80"/>
              </a:lnSpc>
            </a:pPr>
            <a:r>
              <a:rPr lang="en-US" sz="4400" b="1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Advantages of WLAN</a:t>
            </a:r>
            <a:endParaRPr lang="en-US" sz="4400" b="1" dirty="0"/>
          </a:p>
          <a:p>
            <a:pPr marL="0" indent="0" algn="l">
              <a:lnSpc>
                <a:spcPts val="5580"/>
              </a:lnSpc>
              <a:buNone/>
            </a:pPr>
            <a:endParaRPr lang="en-US" sz="4460" dirty="0"/>
          </a:p>
        </p:txBody>
      </p:sp>
      <p:sp>
        <p:nvSpPr>
          <p:cNvPr id="10" name="Text 1"/>
          <p:cNvSpPr/>
          <p:nvPr/>
        </p:nvSpPr>
        <p:spPr>
          <a:xfrm>
            <a:off x="795528" y="4809744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endParaRPr lang="en-US" sz="3570" dirty="0"/>
          </a:p>
        </p:txBody>
      </p:sp>
      <p:sp>
        <p:nvSpPr>
          <p:cNvPr id="11" name="Text 2"/>
          <p:cNvSpPr/>
          <p:nvPr/>
        </p:nvSpPr>
        <p:spPr>
          <a:xfrm>
            <a:off x="1051560" y="5888736"/>
            <a:ext cx="192024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No physical cables</a:t>
            </a:r>
            <a:endParaRPr lang="en-US" sz="2000" dirty="0"/>
          </a:p>
        </p:txBody>
      </p:sp>
      <p:sp>
        <p:nvSpPr>
          <p:cNvPr id="12" name="Text 3"/>
          <p:cNvSpPr/>
          <p:nvPr/>
        </p:nvSpPr>
        <p:spPr>
          <a:xfrm>
            <a:off x="3712464" y="5888736"/>
            <a:ext cx="192024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Easy to install &amp; expand</a:t>
            </a:r>
            <a:endParaRPr lang="en-US" sz="2000" dirty="0"/>
          </a:p>
        </p:txBody>
      </p:sp>
      <p:sp>
        <p:nvSpPr>
          <p:cNvPr id="13" name="Text 4"/>
          <p:cNvSpPr/>
          <p:nvPr/>
        </p:nvSpPr>
        <p:spPr>
          <a:xfrm>
            <a:off x="6364224" y="5888736"/>
            <a:ext cx="192024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Portable and flexible</a:t>
            </a:r>
            <a:endParaRPr lang="en-US" sz="2000" dirty="0"/>
          </a:p>
        </p:txBody>
      </p:sp>
      <p:sp>
        <p:nvSpPr>
          <p:cNvPr id="14" name="Text 5"/>
          <p:cNvSpPr/>
          <p:nvPr/>
        </p:nvSpPr>
        <p:spPr>
          <a:xfrm>
            <a:off x="9015984" y="5888736"/>
            <a:ext cx="192024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Supports mobility</a:t>
            </a:r>
            <a:endParaRPr lang="en-US" sz="2000" dirty="0"/>
          </a:p>
        </p:txBody>
      </p:sp>
      <p:sp>
        <p:nvSpPr>
          <p:cNvPr id="15" name="Text 6"/>
          <p:cNvSpPr/>
          <p:nvPr/>
        </p:nvSpPr>
        <p:spPr>
          <a:xfrm>
            <a:off x="11667744" y="5888736"/>
            <a:ext cx="192024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0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Multiple devices at once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529</Words>
  <Application>Microsoft Office PowerPoint</Application>
  <PresentationFormat>Custom</PresentationFormat>
  <Paragraphs>160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Roboto Mono SemiBold</vt:lpstr>
      <vt:lpstr>思源黑体-思源黑体-Bold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Tanvir Islam</cp:lastModifiedBy>
  <cp:revision>3</cp:revision>
  <dcterms:created xsi:type="dcterms:W3CDTF">2025-10-31T18:39:52Z</dcterms:created>
  <dcterms:modified xsi:type="dcterms:W3CDTF">2025-10-31T20:00:57Z</dcterms:modified>
</cp:coreProperties>
</file>